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630F-CCF8-40AE-B0EC-53FC09E0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77EB5-A12C-4A5C-B960-0A77A256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E10A-B70C-4E6C-ABC4-8D94D836A6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5718-9889-4303-82A3-41D18B05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B002A-5F56-417C-9157-6837BFE9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3024-900F-4A54-B085-B5F4941A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8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517B7-979E-403F-A8DE-368F1328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6645A-4B54-40B0-BBB4-AEEB98861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92047-50E5-4900-9F09-8B44E097A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E10A-B70C-4E6C-ABC4-8D94D836A6F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B4C3-8A94-45BE-9652-263B48E7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6982-DCAA-4564-91B1-5C89AA8C8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3024-900F-4A54-B085-B5F4941A7D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0BD689-E7FE-479F-B1D3-44253990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driving </a:t>
            </a:r>
            <a:br>
              <a:rPr lang="en-GB"/>
            </a:br>
            <a:r>
              <a:rPr lang="en-GB"/>
              <a:t>asthma pathobiology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4C2D8-C1B0-4F44-A141-2935A6BDE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163F30-962A-46F1-95A1-872CD606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IL-25/IL-17E – receptor family and signalling 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6868D-51CD-4563-BD31-B7F82D3B4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A57A7-1084-4754-90B0-69374326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Environmental stimuli act on the epithelium to trigger </a:t>
            </a:r>
            <a:br>
              <a:rPr lang="en-US" sz="2200"/>
            </a:br>
            <a:r>
              <a:rPr lang="en-US" sz="2200"/>
              <a:t>release of epithelial cytokines, which drive downstream responses</a:t>
            </a:r>
            <a:r>
              <a:rPr lang="en-US" sz="2200" baseline="30000"/>
              <a:t>1–3</a:t>
            </a:r>
            <a:endParaRPr lang="en-US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BB79F-92F8-41F8-9F8B-6E6894CB5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B6E0A-7875-4A29-B507-153B9A1A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CCF8E-3B46-4A7C-B928-9A1B95D36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E296F-B773-4893-BF26-782E6CB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</a:t>
            </a:r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>
                <a:solidFill>
                  <a:srgbClr val="298EE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IL-33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/>
              <a:t>expression increases with </a:t>
            </a:r>
            <a:br>
              <a:rPr lang="en-US"/>
            </a:br>
            <a:r>
              <a:rPr lang="en-US"/>
              <a:t>asthma severity</a:t>
            </a:r>
            <a:r>
              <a:rPr lang="en-US" baseline="30000"/>
              <a:t>1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6E156-1992-44CE-9BD5-4A609FE3E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80B449-8901-47DC-BFDE-37F19417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 has been associated with exacerbation risk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7A80D-B8B4-450C-8E63-A23984CDB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6FB26-837D-4568-8FB2-6C616BC4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</a:t>
            </a:r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 and 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>IL-33</a:t>
            </a:r>
            <a:r>
              <a:rPr lang="en-US"/>
              <a:t> expression correlates with </a:t>
            </a:r>
            <a:br>
              <a:rPr lang="en-US"/>
            </a:br>
            <a:r>
              <a:rPr lang="en-US"/>
              <a:t>reduced lung function in patients with asthma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878AB-0AEB-463B-BC6C-C9CDB25D3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13379C-A248-47C6-BE6F-25F8D364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TSLP</a:t>
            </a:r>
            <a:r>
              <a:rPr lang="en-GB"/>
              <a:t> is released from and activates human lung </a:t>
            </a:r>
            <a:br>
              <a:rPr lang="en-GB"/>
            </a:br>
            <a:r>
              <a:rPr lang="en-GB"/>
              <a:t>macrophages, a key cell in airway remodelling in asthma</a:t>
            </a:r>
            <a:endParaRPr lang="en-GB" baseline="3000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780F-97AF-45A8-923D-19F0E5B8F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6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D22E1-B3FF-4427-AB36-4175503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D2DB9-BD15-4271-9F72-2DE6A9923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0C9FC-6ECE-4EF0-B755-B663DCE0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>
                <a:latin typeface="Times New Roman" pitchFamily="18" charset="0"/>
                <a:cs typeface="Times New Roman" pitchFamily="18" charset="0"/>
              </a:rPr>
            </a:br>
            <a:r>
              <a:rPr lang="en-GB">
                <a:latin typeface="+mj-lt"/>
                <a:cs typeface="Times New Roman" pitchFamily="18" charset="0"/>
              </a:rPr>
              <a:t>Thank you for your </a:t>
            </a:r>
            <a:br>
              <a:rPr lang="en-GB">
                <a:latin typeface="+mj-lt"/>
                <a:cs typeface="Times New Roman" pitchFamily="18" charset="0"/>
              </a:rPr>
            </a:br>
            <a:r>
              <a:rPr lang="en-GB">
                <a:latin typeface="+mj-lt"/>
                <a:cs typeface="Times New Roman" pitchFamily="18" charset="0"/>
              </a:rPr>
              <a:t>kind attention</a:t>
            </a:r>
            <a:endParaRPr lang="en-GB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1267D-471E-481C-835F-7B456727D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55001B-68B5-4CFB-AF28-8F6E828F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0C5DC-C202-4878-9C3D-8FB365EE6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C46794-ACB6-46C4-BEF9-D9FA0B1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Damage to the epithelial barrier is central to </a:t>
            </a:r>
            <a:br>
              <a:rPr lang="it-IT"/>
            </a:br>
            <a:r>
              <a:rPr lang="it-IT"/>
              <a:t>asthma pathobiology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7A0DE-060C-4876-BE07-9363D8164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69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E6E72-38D4-46E1-A3EE-ABEDFEC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Epithelial cytokines are thought to drive allergic and eosinophilic inflammation and T2-independent effects from the top of the cascade</a:t>
            </a:r>
            <a:r>
              <a:rPr lang="en-US" sz="2000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E4BA7-A347-4EE8-8895-D14494B5C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481728-0C34-421A-8071-AD4AED5E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also acts as a downstream cytokine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04628-3D63-40B5-82EF-C730899B7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F49FD7-2209-4DF5-B171-1F8B77C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– a ‘Janus’ cytokine</a:t>
            </a:r>
            <a:r>
              <a:rPr lang="en-GB" baseline="30000"/>
              <a:t>1–4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DFEC9-6655-4F58-B5A4-761C3F89C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0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1368A-CC8B-4E2B-B26A-A442565D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IL-25/IL-17E – an unusual member of the IL-17 family</a:t>
            </a:r>
            <a:r>
              <a:rPr lang="en-GB" baseline="30000"/>
              <a:t>1–3</a:t>
            </a: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8F486-18C0-419D-BEAE-B7903CBEF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D45DC-FC1F-460B-A1DE-6CE47E14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isoforms – long form (lfTSLP) and short form (sfTSLP)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C7FA5-98C5-4B74-9225-524A909B1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F7720-7EE8-42AF-A2AE-0E5337C8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– sites of cleavage by intracellular and </a:t>
            </a:r>
            <a:br>
              <a:rPr lang="en-GB"/>
            </a:br>
            <a:r>
              <a:rPr lang="en-GB"/>
              <a:t>extracellular proteases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6C0B3-37FB-4C27-9C49-277601401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B64B79ED-37EF-47EC-A740-9DF47A440722}"/>
</file>

<file path=customXml/itemProps2.xml><?xml version="1.0" encoding="utf-8"?>
<ds:datastoreItem xmlns:ds="http://schemas.openxmlformats.org/officeDocument/2006/customXml" ds:itemID="{82513A2E-1BBC-4183-A7D9-9FFA6205B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0693E-DEFA-4A8F-8906-76BA205BC63D}">
  <ds:schemaRefs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B5822A3-61D4-48A0-9609-6BDE5FCEE9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The role of epithelial cytokines in driving  asthma pathobiology </vt:lpstr>
      <vt:lpstr>Conflicts of interest disclosure</vt:lpstr>
      <vt:lpstr>Damage to the epithelial barrier is central to  asthma pathobiology</vt:lpstr>
      <vt:lpstr>Epithelial cytokines are thought to drive allergic and eosinophilic inflammation and T2-independent effects from the top of the cascade1–3</vt:lpstr>
      <vt:lpstr>TSLP also acts as a downstream cytokine1,2</vt:lpstr>
      <vt:lpstr>IL-33 – a ‘Janus’ cytokine1–4 </vt:lpstr>
      <vt:lpstr>IL-25/IL-17E – an unusual member of the IL-17 family1–3 </vt:lpstr>
      <vt:lpstr>TSLP isoforms – long form (lfTSLP) and short form (sfTSLP)</vt:lpstr>
      <vt:lpstr>IL-33 – sites of cleavage by intracellular and  extracellular proteases</vt:lpstr>
      <vt:lpstr>IL-25/IL-17E – receptor family and signalling pathway</vt:lpstr>
      <vt:lpstr>Environmental stimuli act on the epithelium to trigger  release of epithelial cytokines, which drive downstream responses1–3</vt:lpstr>
      <vt:lpstr>Multiple clinical features of asthma are associated with  epithelial cytokines1–7</vt:lpstr>
      <vt:lpstr>Airway TSLP and IL-33 expression increases with  asthma severity1 </vt:lpstr>
      <vt:lpstr>TSLP has been associated with exacerbation risk in  severe asthma</vt:lpstr>
      <vt:lpstr>Airway TSLP and IL-33 expression correlates with  reduced lung function in patients with asthma</vt:lpstr>
      <vt:lpstr>TSLP is released from and activates human lung  macrophages, a key cell in airway remodelling in asthma</vt:lpstr>
      <vt:lpstr>Multiple clinical features of asthma are associated with  epithelial cytokines1–7</vt:lpstr>
      <vt:lpstr> Thank you for your 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driving  asthma pathobiology </dc:title>
  <dc:creator>Frances Singer</dc:creator>
  <cp:lastModifiedBy>Frances Singer</cp:lastModifiedBy>
  <cp:revision>1</cp:revision>
  <dcterms:created xsi:type="dcterms:W3CDTF">2022-10-26T08:56:03Z</dcterms:created>
  <dcterms:modified xsi:type="dcterms:W3CDTF">2022-10-26T08:56:04Z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